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9507200" cy="11379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022918" rtl="0" fontAlgn="auto" latinLnBrk="0" hangingPunct="0">
      <a:lnSpc>
        <a:spcPct val="100000"/>
      </a:lnSpc>
      <a:spcBef>
        <a:spcPts val="380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25400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25400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25400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25400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25400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C768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37F67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25400" cap="flat">
              <a:solidFill>
                <a:srgbClr val="537F67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8728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chemeClr val="accent4">
                  <a:hueOff val="-410732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25400" cap="flat">
              <a:solidFill>
                <a:schemeClr val="accent6">
                  <a:hueOff val="114748"/>
                  <a:satOff val="1446"/>
                  <a:lumOff val="-8963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25400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25400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D5D5D5"/>
              </a:solidFill>
              <a:prstDash val="solid"/>
              <a:miter lim="400000"/>
            </a:ln>
          </a:left>
          <a:right>
            <a:ln w="3175" cap="flat">
              <a:solidFill>
                <a:srgbClr val="D5D5D5"/>
              </a:solidFill>
              <a:prstDash val="solid"/>
              <a:miter lim="400000"/>
            </a:ln>
          </a:right>
          <a:top>
            <a:ln w="3175" cap="flat">
              <a:solidFill>
                <a:srgbClr val="D5D5D5"/>
              </a:solidFill>
              <a:prstDash val="solid"/>
              <a:miter lim="400000"/>
            </a:ln>
          </a:top>
          <a:bottom>
            <a:ln w="3175" cap="flat">
              <a:solidFill>
                <a:srgbClr val="D5D5D5"/>
              </a:solidFill>
              <a:prstDash val="solid"/>
              <a:miter lim="400000"/>
            </a:ln>
          </a:bottom>
          <a:insideH>
            <a:ln w="3175" cap="flat">
              <a:solidFill>
                <a:srgbClr val="D5D5D5"/>
              </a:solidFill>
              <a:prstDash val="solid"/>
              <a:miter lim="400000"/>
            </a:ln>
          </a:insideH>
          <a:insideV>
            <a:ln w="3175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7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48733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65199" y="10018226"/>
            <a:ext cx="17576801" cy="528321"/>
          </a:xfrm>
          <a:prstGeom prst="rect">
            <a:avLst/>
          </a:prstGeom>
        </p:spPr>
        <p:txBody>
          <a:bodyPr lIns="36575" tIns="36575" rIns="36575" bIns="36575" anchor="b"/>
          <a:lstStyle>
            <a:lvl1pPr>
              <a:defRPr sz="2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презентации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965199" y="711199"/>
            <a:ext cx="175768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z="8200" spc="-82"/>
            </a:lvl1pPr>
          </a:lstStyle>
          <a:p>
            <a:r>
              <a:t>Заголовок слайда</a:t>
            </a:r>
          </a:p>
        </p:txBody>
      </p:sp>
      <p:sp>
        <p:nvSpPr>
          <p:cNvPr id="10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65199" y="2062479"/>
            <a:ext cx="175768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r>
              <a:t>Подзаголовок слайда</a:t>
            </a:r>
          </a:p>
        </p:txBody>
      </p:sp>
      <p:sp>
        <p:nvSpPr>
          <p:cNvPr id="1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65199" y="2062479"/>
            <a:ext cx="175768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r>
              <a:t>Подзаголовок повестки дня</a:t>
            </a:r>
          </a:p>
        </p:txBody>
      </p:sp>
      <p:sp>
        <p:nvSpPr>
          <p:cNvPr id="109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965199" y="3602003"/>
            <a:ext cx="17576801" cy="6604810"/>
          </a:xfrm>
          <a:prstGeom prst="rect">
            <a:avLst/>
          </a:prstGeom>
        </p:spPr>
        <p:txBody>
          <a:bodyPr/>
          <a:lstStyle>
            <a:lvl1pPr>
              <a:spcBef>
                <a:spcPts val="4900"/>
              </a:spcBef>
              <a:defRPr sz="4000">
                <a:latin typeface="Graphik Light"/>
                <a:ea typeface="Graphik Light"/>
                <a:cs typeface="Graphik Light"/>
                <a:sym typeface="Graphik Light"/>
              </a:defRPr>
            </a:lvl1pPr>
            <a:lvl2pPr>
              <a:spcBef>
                <a:spcPts val="4900"/>
              </a:spcBef>
              <a:defRPr sz="4000">
                <a:latin typeface="Graphik Light"/>
                <a:ea typeface="Graphik Light"/>
                <a:cs typeface="Graphik Light"/>
                <a:sym typeface="Graphik Light"/>
              </a:defRPr>
            </a:lvl2pPr>
            <a:lvl3pPr>
              <a:spcBef>
                <a:spcPts val="4900"/>
              </a:spcBef>
              <a:defRPr sz="4000">
                <a:latin typeface="Graphik Light"/>
                <a:ea typeface="Graphik Light"/>
                <a:cs typeface="Graphik Light"/>
                <a:sym typeface="Graphik Light"/>
              </a:defRPr>
            </a:lvl3pPr>
            <a:lvl4pPr>
              <a:spcBef>
                <a:spcPts val="4900"/>
              </a:spcBef>
              <a:defRPr sz="4000">
                <a:latin typeface="Graphik Light"/>
                <a:ea typeface="Graphik Light"/>
                <a:cs typeface="Graphik Light"/>
                <a:sym typeface="Graphik Light"/>
              </a:defRPr>
            </a:lvl4pPr>
            <a:lvl5pPr>
              <a:spcBef>
                <a:spcPts val="4900"/>
              </a:spcBef>
              <a:defRPr sz="40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965199" y="711199"/>
            <a:ext cx="175768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z="8200" spc="-82"/>
            </a:lvl1pPr>
          </a:lstStyle>
          <a:p>
            <a:r>
              <a:t>Заголовок повестки дня</a:t>
            </a:r>
          </a:p>
        </p:txBody>
      </p:sp>
      <p:sp>
        <p:nvSpPr>
          <p:cNvPr id="1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65199" y="3556000"/>
            <a:ext cx="17576801" cy="3271521"/>
          </a:xfrm>
          <a:prstGeom prst="rect">
            <a:avLst/>
          </a:prstGeom>
        </p:spPr>
        <p:txBody>
          <a:bodyPr anchor="ctr"/>
          <a:lstStyle>
            <a:lvl1pPr algn="ctr" defTabSz="2022918">
              <a:lnSpc>
                <a:spcPct val="90000"/>
              </a:lnSpc>
              <a:defRPr sz="9800" spc="-97"/>
            </a:lvl1pPr>
            <a:lvl2pPr algn="ctr" defTabSz="2022918">
              <a:lnSpc>
                <a:spcPct val="90000"/>
              </a:lnSpc>
              <a:defRPr sz="9800" spc="-97"/>
            </a:lvl2pPr>
            <a:lvl3pPr algn="ctr" defTabSz="2022918">
              <a:lnSpc>
                <a:spcPct val="90000"/>
              </a:lnSpc>
              <a:defRPr sz="9800" spc="-97"/>
            </a:lvl3pPr>
            <a:lvl4pPr algn="ctr" defTabSz="2022918">
              <a:lnSpc>
                <a:spcPct val="90000"/>
              </a:lnSpc>
              <a:defRPr sz="9800" spc="-97"/>
            </a:lvl4pPr>
            <a:lvl5pPr algn="ctr" defTabSz="2022918">
              <a:lnSpc>
                <a:spcPct val="90000"/>
              </a:lnSpc>
              <a:defRPr sz="9800" spc="-97"/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965199" y="1169087"/>
            <a:ext cx="17576801" cy="5881162"/>
          </a:xfrm>
          <a:prstGeom prst="rect">
            <a:avLst/>
          </a:prstGeom>
        </p:spPr>
        <p:txBody>
          <a:bodyPr anchor="b"/>
          <a:lstStyle>
            <a:lvl1pPr algn="ctr" defTabSz="2022918">
              <a:lnSpc>
                <a:spcPct val="90000"/>
              </a:lnSpc>
              <a:defRPr sz="29000" spc="-1450"/>
            </a:lvl1pPr>
            <a:lvl2pPr algn="ctr" defTabSz="2022918">
              <a:lnSpc>
                <a:spcPct val="90000"/>
              </a:lnSpc>
              <a:defRPr sz="29000" spc="-1450"/>
            </a:lvl2pPr>
            <a:lvl3pPr algn="ctr" defTabSz="2022918">
              <a:lnSpc>
                <a:spcPct val="90000"/>
              </a:lnSpc>
              <a:defRPr sz="29000" spc="-1450"/>
            </a:lvl3pPr>
            <a:lvl4pPr algn="ctr" defTabSz="2022918">
              <a:lnSpc>
                <a:spcPct val="90000"/>
              </a:lnSpc>
              <a:defRPr sz="29000" spc="-1450"/>
            </a:lvl4pPr>
            <a:lvl5pPr algn="ctr" defTabSz="2022918">
              <a:lnSpc>
                <a:spcPct val="90000"/>
              </a:lnSpc>
              <a:defRPr sz="29000" spc="-14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65199" y="6705600"/>
            <a:ext cx="17576801" cy="863600"/>
          </a:xfrm>
          <a:prstGeom prst="rect">
            <a:avLst/>
          </a:prstGeom>
        </p:spPr>
        <p:txBody>
          <a:bodyPr lIns="36575" tIns="36575" rIns="36575" bIns="36575"/>
          <a:lstStyle>
            <a:lvl1pPr algn="ctr">
              <a:lnSpc>
                <a:spcPct val="90000"/>
              </a:lnSpc>
              <a:defRPr spc="-44"/>
            </a:lvl1pPr>
          </a:lstStyle>
          <a:p>
            <a:r>
              <a:t>Информация о факте</a:t>
            </a:r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55439" y="3535679"/>
            <a:ext cx="11196322" cy="3542935"/>
          </a:xfrm>
          <a:prstGeom prst="rect">
            <a:avLst/>
          </a:prstGeom>
        </p:spPr>
        <p:txBody>
          <a:bodyPr anchor="b"/>
          <a:lstStyle>
            <a:lvl1pPr marL="210725" indent="-210725" defTabSz="2022918">
              <a:lnSpc>
                <a:spcPct val="90000"/>
              </a:lnSpc>
              <a:defRPr sz="7600" spc="-76"/>
            </a:lvl1pPr>
            <a:lvl2pPr marL="210725" indent="246474" defTabSz="2022918">
              <a:lnSpc>
                <a:spcPct val="90000"/>
              </a:lnSpc>
              <a:defRPr sz="7600" spc="-76"/>
            </a:lvl2pPr>
            <a:lvl3pPr marL="210725" indent="703674" defTabSz="2022918">
              <a:lnSpc>
                <a:spcPct val="90000"/>
              </a:lnSpc>
              <a:defRPr sz="7600" spc="-76"/>
            </a:lvl3pPr>
            <a:lvl4pPr marL="210725" indent="1160874" defTabSz="2022918">
              <a:lnSpc>
                <a:spcPct val="90000"/>
              </a:lnSpc>
              <a:defRPr sz="7600" spc="-76"/>
            </a:lvl4pPr>
            <a:lvl5pPr marL="210725" indent="1618074" defTabSz="2022918">
              <a:lnSpc>
                <a:spcPct val="90000"/>
              </a:lnSpc>
              <a:defRPr sz="7600" spc="-76"/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365006" y="7851197"/>
            <a:ext cx="10777188" cy="558801"/>
          </a:xfrm>
          <a:prstGeom prst="rect">
            <a:avLst/>
          </a:prstGeom>
        </p:spPr>
        <p:txBody>
          <a:bodyPr lIns="36575" tIns="36575" rIns="36575" bIns="36575"/>
          <a:lstStyle>
            <a:lvl1pPr>
              <a:defRPr sz="28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Авторство</a:t>
            </a:r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Изогнутый архитектурный объект в розовых и оранжевых тонах на фоне голубого неба"/>
          <p:cNvSpPr>
            <a:spLocks noGrp="1"/>
          </p:cNvSpPr>
          <p:nvPr>
            <p:ph type="pic" sz="quarter" idx="21"/>
          </p:nvPr>
        </p:nvSpPr>
        <p:spPr>
          <a:xfrm>
            <a:off x="5882639" y="3108960"/>
            <a:ext cx="7741922" cy="51612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Вид под углом снизу на угол современного здания под ясным голубым небом"/>
          <p:cNvSpPr>
            <a:spLocks noGrp="1"/>
          </p:cNvSpPr>
          <p:nvPr>
            <p:ph type="pic" sz="quarter" idx="22"/>
          </p:nvPr>
        </p:nvSpPr>
        <p:spPr>
          <a:xfrm>
            <a:off x="11694159" y="3108960"/>
            <a:ext cx="7741922" cy="51612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Вид под углом снизу на каменный мост под небом с облаками"/>
          <p:cNvSpPr>
            <a:spLocks noGrp="1"/>
          </p:cNvSpPr>
          <p:nvPr>
            <p:ph type="pic" sz="quarter" idx="23"/>
          </p:nvPr>
        </p:nvSpPr>
        <p:spPr>
          <a:xfrm>
            <a:off x="49108" y="3108960"/>
            <a:ext cx="7752082" cy="51612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Вид под углом снизу на современное здание из металла"/>
          <p:cNvSpPr>
            <a:spLocks noGrp="1"/>
          </p:cNvSpPr>
          <p:nvPr>
            <p:ph type="pic" idx="21"/>
          </p:nvPr>
        </p:nvSpPr>
        <p:spPr>
          <a:xfrm>
            <a:off x="-30481" y="-833121"/>
            <a:ext cx="19558001" cy="130364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8846800" y="10205465"/>
            <a:ext cx="286005" cy="30810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Геометрический архитектурный объект из серого камня"/>
          <p:cNvSpPr>
            <a:spLocks noGrp="1"/>
          </p:cNvSpPr>
          <p:nvPr>
            <p:ph type="pic" idx="21"/>
          </p:nvPr>
        </p:nvSpPr>
        <p:spPr>
          <a:xfrm>
            <a:off x="0" y="-3302000"/>
            <a:ext cx="19507201" cy="1463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65199" y="10017759"/>
            <a:ext cx="17576801" cy="528321"/>
          </a:xfrm>
          <a:prstGeom prst="rect">
            <a:avLst/>
          </a:prstGeom>
        </p:spPr>
        <p:txBody>
          <a:bodyPr lIns="36575" tIns="36575" rIns="36575" bIns="36575" anchor="b"/>
          <a:lstStyle>
            <a:lvl1pPr>
              <a:defRPr sz="2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5199" y="6085840"/>
            <a:ext cx="17576801" cy="1605281"/>
          </a:xfrm>
          <a:prstGeom prst="rect">
            <a:avLst/>
          </a:prstGeom>
        </p:spPr>
        <p:txBody>
          <a:bodyPr/>
          <a:lstStyle/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965199" y="2292756"/>
            <a:ext cx="17576801" cy="3718561"/>
          </a:xfrm>
          <a:prstGeom prst="rect">
            <a:avLst/>
          </a:prstGeom>
        </p:spPr>
        <p:txBody>
          <a:bodyPr/>
          <a:lstStyle/>
          <a:p>
            <a:r>
              <a:t>Заголовок презентации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Геометрический архитектурный объект из серого камня"/>
          <p:cNvSpPr>
            <a:spLocks noGrp="1"/>
          </p:cNvSpPr>
          <p:nvPr>
            <p:ph type="pic" idx="21"/>
          </p:nvPr>
        </p:nvSpPr>
        <p:spPr>
          <a:xfrm>
            <a:off x="4565997" y="-325121"/>
            <a:ext cx="16042642" cy="120336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965199" y="1269999"/>
            <a:ext cx="7823201" cy="4705820"/>
          </a:xfrm>
          <a:prstGeom prst="rect">
            <a:avLst/>
          </a:prstGeom>
        </p:spPr>
        <p:txBody>
          <a:bodyPr/>
          <a:lstStyle>
            <a:lvl1pPr defTabSz="2022918">
              <a:defRPr sz="8200" spc="-82"/>
            </a:lvl1pPr>
          </a:lstStyle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5199" y="5922781"/>
            <a:ext cx="7823201" cy="4308340"/>
          </a:xfrm>
          <a:prstGeom prst="rect">
            <a:avLst/>
          </a:prstGeom>
        </p:spPr>
        <p:txBody>
          <a:bodyPr/>
          <a:lstStyle/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965199" y="711199"/>
            <a:ext cx="175768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z="8200" spc="-82"/>
            </a:lvl1pPr>
          </a:lstStyle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65199" y="2062479"/>
            <a:ext cx="175768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965199" y="3611713"/>
            <a:ext cx="17576801" cy="6604810"/>
          </a:xfrm>
          <a:prstGeom prst="rect">
            <a:avLst/>
          </a:prstGeom>
        </p:spPr>
        <p:txBody>
          <a:bodyPr/>
          <a:lstStyle>
            <a:lvl1pPr marL="365759" indent="-365759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8229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2801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7373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1945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965199" y="3611713"/>
            <a:ext cx="17576801" cy="6604810"/>
          </a:xfrm>
          <a:prstGeom prst="rect">
            <a:avLst/>
          </a:prstGeom>
        </p:spPr>
        <p:txBody>
          <a:bodyPr/>
          <a:lstStyle>
            <a:lvl1pPr marL="365759" indent="-365759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8229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2801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7373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1945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65199" y="2062479"/>
            <a:ext cx="78232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r>
              <a:t>Подзаголовок слайда</a:t>
            </a:r>
          </a:p>
        </p:txBody>
      </p:sp>
      <p:sp>
        <p:nvSpPr>
          <p:cNvPr id="61" name="Игра света и тени на угловатом архитектурном объекте из камня"/>
          <p:cNvSpPr>
            <a:spLocks noGrp="1"/>
          </p:cNvSpPr>
          <p:nvPr>
            <p:ph type="pic" idx="22"/>
          </p:nvPr>
        </p:nvSpPr>
        <p:spPr>
          <a:xfrm>
            <a:off x="9906000" y="203200"/>
            <a:ext cx="17556481" cy="10972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965199" y="711199"/>
            <a:ext cx="78232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z="8200" spc="-82"/>
            </a:lvl1pPr>
          </a:lstStyle>
          <a:p>
            <a:r>
              <a:t>Заголовок слайда</a:t>
            </a:r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65199" y="3602003"/>
            <a:ext cx="7823201" cy="6605305"/>
          </a:xfrm>
          <a:prstGeom prst="rect">
            <a:avLst/>
          </a:prstGeom>
        </p:spPr>
        <p:txBody>
          <a:bodyPr/>
          <a:lstStyle>
            <a:lvl1pPr marL="365759" indent="-365759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8229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2801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7373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1945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8846800" y="10205465"/>
            <a:ext cx="286005" cy="30810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, видео — мелк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65199" y="2062479"/>
            <a:ext cx="175768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r>
              <a:t>Подзаголовок слайда</a:t>
            </a:r>
          </a:p>
        </p:txBody>
      </p:sp>
      <p:sp>
        <p:nvSpPr>
          <p:cNvPr id="7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965199" y="711199"/>
            <a:ext cx="175768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z="8200" spc="-82"/>
            </a:lvl1pPr>
          </a:lstStyle>
          <a:p>
            <a:r>
              <a:t>Заголовок слайда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65199" y="3602003"/>
            <a:ext cx="7823201" cy="6605305"/>
          </a:xfrm>
          <a:prstGeom prst="rect">
            <a:avLst/>
          </a:prstGeom>
        </p:spPr>
        <p:txBody>
          <a:bodyPr/>
          <a:lstStyle>
            <a:lvl1pPr marL="365759" indent="-365759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8229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2801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7373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1945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, видео — круп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65199" y="2062479"/>
            <a:ext cx="7823201" cy="802641"/>
          </a:xfrm>
          <a:prstGeom prst="rect">
            <a:avLst/>
          </a:prstGeom>
        </p:spPr>
        <p:txBody>
          <a:bodyPr lIns="36575" tIns="36575" rIns="36575" bIns="36575"/>
          <a:lstStyle/>
          <a:p>
            <a:r>
              <a:t>Подзаголовок слайда</a:t>
            </a:r>
          </a:p>
        </p:txBody>
      </p:sp>
      <p:sp>
        <p:nvSpPr>
          <p:cNvPr id="8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965199" y="711199"/>
            <a:ext cx="7823201" cy="1351281"/>
          </a:xfrm>
          <a:prstGeom prst="rect">
            <a:avLst/>
          </a:prstGeom>
        </p:spPr>
        <p:txBody>
          <a:bodyPr anchor="t"/>
          <a:lstStyle>
            <a:lvl1pPr defTabSz="2022918">
              <a:defRPr sz="8200" spc="-82"/>
            </a:lvl1pPr>
          </a:lstStyle>
          <a:p>
            <a:r>
              <a:t>Заголовок слайда</a:t>
            </a:r>
          </a:p>
        </p:txBody>
      </p:sp>
      <p:sp>
        <p:nvSpPr>
          <p:cNvPr id="8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65199" y="3602003"/>
            <a:ext cx="7823201" cy="6605305"/>
          </a:xfrm>
          <a:prstGeom prst="rect">
            <a:avLst/>
          </a:prstGeom>
        </p:spPr>
        <p:txBody>
          <a:bodyPr/>
          <a:lstStyle>
            <a:lvl1pPr marL="365759" indent="-365759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8229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2801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7373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194560" indent="-365760" defTabSz="2022918">
              <a:spcBef>
                <a:spcPts val="3800"/>
              </a:spcBef>
              <a:buSzPct val="100000"/>
              <a:buChar char="•"/>
              <a:defRPr sz="3200"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965199" y="3328719"/>
            <a:ext cx="17576805" cy="3718561"/>
          </a:xfrm>
          <a:prstGeom prst="rect">
            <a:avLst/>
          </a:prstGeom>
        </p:spPr>
        <p:txBody>
          <a:bodyPr anchor="ctr"/>
          <a:lstStyle>
            <a:lvl1pPr defTabSz="2022918"/>
          </a:lstStyle>
          <a:p>
            <a:r>
              <a:t>Заголовок раздела</a:t>
            </a:r>
          </a:p>
        </p:txBody>
      </p:sp>
      <p:sp>
        <p:nvSpPr>
          <p:cNvPr id="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60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965199" y="6089471"/>
            <a:ext cx="17576801" cy="16052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>
            <a:normAutofit/>
          </a:bodyPr>
          <a:lstStyle/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965199" y="2300575"/>
            <a:ext cx="17576801" cy="3718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b">
            <a:normAutofit/>
          </a:bodyPr>
          <a:lstStyle/>
          <a:p>
            <a:r>
              <a:t>Заголовок презентации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8846799" y="10154919"/>
            <a:ext cx="313438" cy="358649"/>
          </a:xfrm>
          <a:prstGeom prst="rect">
            <a:avLst/>
          </a:prstGeom>
          <a:ln w="3175">
            <a:miter lim="400000"/>
          </a:ln>
        </p:spPr>
        <p:txBody>
          <a:bodyPr wrap="none" lIns="40640" tIns="40640" rIns="40640" bIns="40640" anchor="b">
            <a:spAutoFit/>
          </a:bodyPr>
          <a:lstStyle>
            <a:lvl1pPr defTabSz="484669">
              <a:spcBef>
                <a:spcPts val="0"/>
              </a:spcBef>
              <a:defRPr sz="16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-97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-97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-97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-97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-97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-97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-97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-97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9501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-97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0" marR="0" indent="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6848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bodyStyle>
    <p:otherStyle>
      <a:lvl1pPr marL="0" marR="0" indent="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4846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hyperlink" Target="https://twayli.ru" TargetMode="Externa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вставленный-фильм.png"/>
          <p:cNvGrpSpPr/>
          <p:nvPr/>
        </p:nvGrpSpPr>
        <p:grpSpPr>
          <a:xfrm rot="120000">
            <a:off x="12167039" y="608833"/>
            <a:ext cx="5567106" cy="2968363"/>
            <a:chOff x="0" y="0"/>
            <a:chExt cx="5567104" cy="2968362"/>
          </a:xfrm>
        </p:grpSpPr>
        <p:pic>
          <p:nvPicPr>
            <p:cNvPr id="172" name="вставленный-фильм.png" descr="вставленный-фильм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63500"/>
              <a:ext cx="5389305" cy="27143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1" name="вставленный-фильм.png" descr="вставленный-фильм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67105" cy="2968363"/>
            </a:xfrm>
            <a:prstGeom prst="rect">
              <a:avLst/>
            </a:prstGeom>
            <a:effectLst/>
          </p:spPr>
        </p:pic>
      </p:grpSp>
      <p:grpSp>
        <p:nvGrpSpPr>
          <p:cNvPr id="176" name="DALL·E 2025-02-20 15.17.38 - Мужчина около 50 лет стоит на крыше высотного здания в строгом деловом костюме, без рюкзака, задумчиво смотрит на б.jpeg"/>
          <p:cNvGrpSpPr/>
          <p:nvPr/>
        </p:nvGrpSpPr>
        <p:grpSpPr>
          <a:xfrm rot="180000">
            <a:off x="14509812" y="3820680"/>
            <a:ext cx="3661639" cy="3737840"/>
            <a:chOff x="0" y="0"/>
            <a:chExt cx="3661638" cy="3737838"/>
          </a:xfrm>
        </p:grpSpPr>
        <p:pic>
          <p:nvPicPr>
            <p:cNvPr id="175" name="DALL·E 2025-02-20 15.17.38 - Мужчина около 50 лет стоит на крыше высотного здания в строгом деловом костюме, без рюкзака, задумчиво смотрит на б.jpeg" descr="DALL·E 2025-02-20 15.17.38 - Мужчина около 50 лет стоит на крыше высотного здания в строгом деловом костюме, без рюкзака, задумчиво смотрит на б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63500"/>
              <a:ext cx="3483839" cy="34838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DALL·E 2025-02-20 15.17.38 - Мужчина около 50 лет стоит на крыше высотного здания в строгом деловом костюме, без рюкзака, задумчиво смотрит на б.jpeg" descr="DALL·E 2025-02-20 15.17.38 - Мужчина около 50 лет стоит на крыше высотного здания в строгом деловом костюме, без рюкзака, задумчиво смотрит на б.jpe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661639" cy="3737839"/>
            </a:xfrm>
            <a:prstGeom prst="rect">
              <a:avLst/>
            </a:prstGeom>
            <a:effectLst/>
          </p:spPr>
        </p:pic>
      </p:grpSp>
      <p:grpSp>
        <p:nvGrpSpPr>
          <p:cNvPr id="179" name="DALL·E 2025-02-20 15.04.06 - Вид сверху на городской район с множеством многоквартирных домов, отмеченных значками управления, чистые дворы, д.jpeg"/>
          <p:cNvGrpSpPr/>
          <p:nvPr/>
        </p:nvGrpSpPr>
        <p:grpSpPr>
          <a:xfrm rot="20820000">
            <a:off x="10789846" y="3566798"/>
            <a:ext cx="3665486" cy="3741687"/>
            <a:chOff x="0" y="0"/>
            <a:chExt cx="3665485" cy="3741685"/>
          </a:xfrm>
        </p:grpSpPr>
        <p:pic>
          <p:nvPicPr>
            <p:cNvPr id="178" name="DALL·E 2025-02-20 15.04.06 - Вид сверху на городской район с множеством многоквартирных домов, отмеченных значками управления, чистые дворы, д.jpeg" descr="DALL·E 2025-02-20 15.04.06 - Вид сверху на городской район с множеством многоквартирных домов, отмеченных значками управления, чистые дворы, д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8900" y="63500"/>
              <a:ext cx="3487686" cy="34876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7" name="DALL·E 2025-02-20 15.04.06 - Вид сверху на городской район с множеством многоквартирных домов, отмеченных значками управления, чистые дворы, д.jpeg" descr="DALL·E 2025-02-20 15.04.06 - Вид сверху на городской район с множеством многоквартирных домов, отмеченных значками управления, чистые дворы, д.jpe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665486" cy="3741686"/>
            </a:xfrm>
            <a:prstGeom prst="rect">
              <a:avLst/>
            </a:prstGeom>
            <a:effectLst/>
          </p:spPr>
        </p:pic>
      </p:grpSp>
      <p:pic>
        <p:nvPicPr>
          <p:cNvPr id="180" name="Я.png" descr="Я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7157" y="1210451"/>
            <a:ext cx="5510876" cy="6197550"/>
          </a:xfrm>
          <a:prstGeom prst="rect">
            <a:avLst/>
          </a:prstGeom>
          <a:ln w="3175">
            <a:miter lim="400000"/>
          </a:ln>
        </p:spPr>
      </p:pic>
      <p:sp>
        <p:nvSpPr>
          <p:cNvPr id="181" name="Николай Васильев,  владелец компании по управлению  жилой недвижимостью  Высшее экономическое образование,   🔹 25+ опыта работы в сфере ЖКХ 🔹 100+ сотрудников,  🔹 100+ объектов под управлением  Создатель Twayli — платформы для автоматизации сервисного"/>
          <p:cNvSpPr txBox="1"/>
          <p:nvPr/>
        </p:nvSpPr>
        <p:spPr>
          <a:xfrm>
            <a:off x="5883242" y="2082832"/>
            <a:ext cx="4686560" cy="54619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>
              <a:defRPr sz="2200"/>
            </a:pPr>
            <a:r>
              <a:rPr sz="3100" b="1">
                <a:latin typeface="Graphik"/>
                <a:ea typeface="Graphik"/>
                <a:cs typeface="Graphik"/>
                <a:sym typeface="Graphik"/>
              </a:rPr>
              <a:t>Николай Васильев</a:t>
            </a:r>
            <a:r>
              <a:t>, </a:t>
            </a:r>
            <a:br/>
            <a:r>
              <a:t>владелец компании по управлению </a:t>
            </a:r>
            <a:br/>
            <a:r>
              <a:t>жилой недвижимостью</a:t>
            </a:r>
            <a:br/>
            <a:r>
              <a:t/>
            </a:r>
            <a:br/>
            <a:r>
              <a:t>Высшее экономическое образование, </a:t>
            </a:r>
            <a:br/>
            <a:r>
              <a:t/>
            </a:r>
            <a:br/>
            <a:r>
              <a:t>🔹 25+ опыта работы в сфере ЖКХ</a:t>
            </a:r>
            <a:br/>
            <a:r>
              <a:t>🔹 100+ сотрудников, </a:t>
            </a:r>
            <a:br/>
            <a:r>
              <a:t>🔹 100+ объектов под управлением</a:t>
            </a:r>
            <a:br/>
            <a:r>
              <a:t/>
            </a:r>
            <a:br/>
            <a:r>
              <a:t>Создатель Twayli — платформы для автоматизации сервисного бизнеса</a:t>
            </a:r>
          </a:p>
        </p:txBody>
      </p:sp>
      <p:sp>
        <p:nvSpPr>
          <p:cNvPr id="182" name="От хаоса к системе."/>
          <p:cNvSpPr txBox="1"/>
          <p:nvPr/>
        </p:nvSpPr>
        <p:spPr>
          <a:xfrm>
            <a:off x="3778540" y="75641"/>
            <a:ext cx="7675791" cy="10591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>
              <a:defRPr sz="5700"/>
            </a:lvl1pPr>
          </a:lstStyle>
          <a:p>
            <a:r>
              <a:t>От хаоса к системе. </a:t>
            </a:r>
          </a:p>
        </p:txBody>
      </p:sp>
      <p:sp>
        <p:nvSpPr>
          <p:cNvPr id="183" name="Моя история систематизации бизнеса"/>
          <p:cNvSpPr txBox="1"/>
          <p:nvPr/>
        </p:nvSpPr>
        <p:spPr>
          <a:xfrm>
            <a:off x="3554738" y="1137204"/>
            <a:ext cx="7857126" cy="614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/>
          </a:lstStyle>
          <a:p>
            <a:r>
              <a:t>Моя история систематизации бизнеса</a:t>
            </a:r>
          </a:p>
        </p:txBody>
      </p:sp>
      <p:pic>
        <p:nvPicPr>
          <p:cNvPr id="184" name="image_13.png" descr="image_1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9080000">
            <a:off x="12838588" y="3261806"/>
            <a:ext cx="545746" cy="686584"/>
          </a:xfrm>
          <a:prstGeom prst="rect">
            <a:avLst/>
          </a:prstGeom>
          <a:ln w="3175">
            <a:miter lim="400000"/>
          </a:ln>
        </p:spPr>
      </p:pic>
      <p:pic>
        <p:nvPicPr>
          <p:cNvPr id="185" name="image_13.png" descr="image_1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53120" y="3416215"/>
            <a:ext cx="545746" cy="686583"/>
          </a:xfrm>
          <a:prstGeom prst="rect">
            <a:avLst/>
          </a:prstGeom>
          <a:ln w="3175">
            <a:miter lim="400000"/>
          </a:ln>
        </p:spPr>
      </p:pic>
      <p:pic>
        <p:nvPicPr>
          <p:cNvPr id="186" name="image_13.png" descr="image_1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7880000">
            <a:off x="14677719" y="261938"/>
            <a:ext cx="545746" cy="686583"/>
          </a:xfrm>
          <a:prstGeom prst="rect">
            <a:avLst/>
          </a:prstGeom>
          <a:ln w="3175">
            <a:miter lim="400000"/>
          </a:ln>
        </p:spPr>
      </p:pic>
      <p:sp>
        <p:nvSpPr>
          <p:cNvPr id="187" name="11 марта 2025 года"/>
          <p:cNvSpPr txBox="1"/>
          <p:nvPr/>
        </p:nvSpPr>
        <p:spPr>
          <a:xfrm>
            <a:off x="12610754" y="8098150"/>
            <a:ext cx="6527853" cy="5283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575" tIns="36575" rIns="36575" bIns="36575" anchor="b">
            <a:normAutofit/>
          </a:bodyPr>
          <a:lstStyle>
            <a:lvl1pPr algn="r" defTabSz="684859">
              <a:spcBef>
                <a:spcPts val="0"/>
              </a:spcBef>
              <a:defRPr sz="2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11 марта 2025 года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❌ Заявки теряются, хаос в задачах ❌ Исполнители не понимают своих ролей ❌ Руководитель тонет в рутине ❌ Разрозненные инструменты и потери времени ❌ Трудности с обучением новых сотрудников"/>
          <p:cNvSpPr txBox="1">
            <a:spLocks noGrp="1"/>
          </p:cNvSpPr>
          <p:nvPr>
            <p:ph type="body" sz="quarter" idx="4294967295"/>
          </p:nvPr>
        </p:nvSpPr>
        <p:spPr>
          <a:xfrm>
            <a:off x="7647179" y="4543412"/>
            <a:ext cx="4212842" cy="3326878"/>
          </a:xfrm>
          <a:prstGeom prst="rect">
            <a:avLst/>
          </a:prstGeom>
        </p:spPr>
        <p:txBody>
          <a:bodyPr/>
          <a:lstStyle/>
          <a:p>
            <a:pPr defTabSz="1719480">
              <a:spcBef>
                <a:spcPts val="3300"/>
              </a:spcBef>
              <a:defRPr sz="2040"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t>❌ Заявки теряются, хаос в задачах</a:t>
            </a:r>
            <a:br/>
            <a:r>
              <a:t>❌ Исполнители не понимают своих ролей</a:t>
            </a:r>
            <a:br/>
            <a:r>
              <a:t>❌ Руководитель тонет в рутине</a:t>
            </a:r>
            <a:br/>
            <a:r>
              <a:t>❌ Разрозненные инструменты и потери времени</a:t>
            </a:r>
            <a:br/>
            <a:r>
              <a:t>❌ Трудности с обучением новых сотрудников</a:t>
            </a:r>
          </a:p>
        </p:txBody>
      </p:sp>
      <p:grpSp>
        <p:nvGrpSpPr>
          <p:cNvPr id="192" name="v5-1.png"/>
          <p:cNvGrpSpPr/>
          <p:nvPr/>
        </p:nvGrpSpPr>
        <p:grpSpPr>
          <a:xfrm rot="420000">
            <a:off x="8437276" y="384355"/>
            <a:ext cx="3068554" cy="3130271"/>
            <a:chOff x="0" y="0"/>
            <a:chExt cx="3068552" cy="3130269"/>
          </a:xfrm>
        </p:grpSpPr>
        <p:pic>
          <p:nvPicPr>
            <p:cNvPr id="191" name="v5-1.png" descr="v5-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63500"/>
              <a:ext cx="2890753" cy="28762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" name="v5-1.png" descr="v5-1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068553" cy="3130270"/>
            </a:xfrm>
            <a:prstGeom prst="rect">
              <a:avLst/>
            </a:prstGeom>
            <a:effectLst/>
          </p:spPr>
        </p:pic>
      </p:grpSp>
      <p:pic>
        <p:nvPicPr>
          <p:cNvPr id="193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080000">
            <a:off x="9917727" y="70188"/>
            <a:ext cx="545746" cy="68658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96" name="v5-2.png"/>
          <p:cNvGrpSpPr/>
          <p:nvPr/>
        </p:nvGrpSpPr>
        <p:grpSpPr>
          <a:xfrm rot="21180000">
            <a:off x="11326039" y="499457"/>
            <a:ext cx="3300529" cy="3361315"/>
            <a:chOff x="0" y="0"/>
            <a:chExt cx="3300527" cy="3361314"/>
          </a:xfrm>
        </p:grpSpPr>
        <p:pic>
          <p:nvPicPr>
            <p:cNvPr id="195" name="v5-2.png" descr="v5-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899" y="63499"/>
              <a:ext cx="3122729" cy="31073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v5-2.png" descr="v5-2.pn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3300529" cy="3361316"/>
            </a:xfrm>
            <a:prstGeom prst="rect">
              <a:avLst/>
            </a:prstGeom>
            <a:effectLst/>
          </p:spPr>
        </p:pic>
      </p:grpSp>
      <p:pic>
        <p:nvPicPr>
          <p:cNvPr id="197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040000">
            <a:off x="13209491" y="148460"/>
            <a:ext cx="545746" cy="68658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00" name="v5-4.png"/>
          <p:cNvGrpSpPr/>
          <p:nvPr/>
        </p:nvGrpSpPr>
        <p:grpSpPr>
          <a:xfrm rot="21300000">
            <a:off x="16101877" y="3650641"/>
            <a:ext cx="3147324" cy="3199957"/>
            <a:chOff x="0" y="0"/>
            <a:chExt cx="3147323" cy="3199955"/>
          </a:xfrm>
        </p:grpSpPr>
        <p:pic>
          <p:nvPicPr>
            <p:cNvPr id="199" name="v5-4.png" descr="v5-4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8900" y="63500"/>
              <a:ext cx="2969524" cy="29459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8" name="v5-4.png" descr="v5-4.pn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147324" cy="3199956"/>
            </a:xfrm>
            <a:prstGeom prst="rect">
              <a:avLst/>
            </a:prstGeom>
            <a:effectLst/>
          </p:spPr>
        </p:pic>
      </p:grpSp>
      <p:grpSp>
        <p:nvGrpSpPr>
          <p:cNvPr id="203" name="в4-1.jpg"/>
          <p:cNvGrpSpPr/>
          <p:nvPr/>
        </p:nvGrpSpPr>
        <p:grpSpPr>
          <a:xfrm rot="420000">
            <a:off x="14530479" y="807345"/>
            <a:ext cx="4606122" cy="2745539"/>
            <a:chOff x="0" y="0"/>
            <a:chExt cx="4606120" cy="2745538"/>
          </a:xfrm>
        </p:grpSpPr>
        <p:pic>
          <p:nvPicPr>
            <p:cNvPr id="202" name="в4-1.jpg" descr="в4-1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8899" y="63500"/>
              <a:ext cx="4428322" cy="24915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в4-1.jpg" descr="в4-1.jpg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606121" cy="2745539"/>
            </a:xfrm>
            <a:prstGeom prst="rect">
              <a:avLst/>
            </a:prstGeom>
            <a:effectLst/>
          </p:spPr>
        </p:pic>
      </p:grpSp>
      <p:pic>
        <p:nvPicPr>
          <p:cNvPr id="204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67929" y="490322"/>
            <a:ext cx="545746" cy="686583"/>
          </a:xfrm>
          <a:prstGeom prst="rect">
            <a:avLst/>
          </a:prstGeom>
          <a:ln w="3175">
            <a:miter lim="400000"/>
          </a:ln>
        </p:spPr>
      </p:pic>
      <p:pic>
        <p:nvPicPr>
          <p:cNvPr id="205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7880000">
            <a:off x="17725547" y="3217697"/>
            <a:ext cx="545746" cy="68658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08" name="v5-8.jpeg"/>
          <p:cNvGrpSpPr/>
          <p:nvPr/>
        </p:nvGrpSpPr>
        <p:grpSpPr>
          <a:xfrm rot="60000">
            <a:off x="11818612" y="3760589"/>
            <a:ext cx="4377857" cy="3520711"/>
            <a:chOff x="0" y="0"/>
            <a:chExt cx="4377856" cy="3520710"/>
          </a:xfrm>
        </p:grpSpPr>
        <p:pic>
          <p:nvPicPr>
            <p:cNvPr id="207" name="v5-8.jpeg" descr="v5-8.jpe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8899" y="63499"/>
              <a:ext cx="4200058" cy="32667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6" name="v5-8.jpeg" descr="v5-8.jpeg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4377857" cy="3520712"/>
            </a:xfrm>
            <a:prstGeom prst="rect">
              <a:avLst/>
            </a:prstGeom>
            <a:effectLst/>
          </p:spPr>
        </p:pic>
      </p:grpSp>
      <p:pic>
        <p:nvPicPr>
          <p:cNvPr id="209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520000">
            <a:off x="13485271" y="3369541"/>
            <a:ext cx="545746" cy="68658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12" name="1-1.jpg"/>
          <p:cNvGrpSpPr/>
          <p:nvPr/>
        </p:nvGrpSpPr>
        <p:grpSpPr>
          <a:xfrm>
            <a:off x="284521" y="437441"/>
            <a:ext cx="5716331" cy="4407898"/>
            <a:chOff x="0" y="0"/>
            <a:chExt cx="5716329" cy="4407897"/>
          </a:xfrm>
        </p:grpSpPr>
        <p:pic>
          <p:nvPicPr>
            <p:cNvPr id="211" name="1-1.jpg" descr="1-1.jp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88900" y="63500"/>
              <a:ext cx="5538530" cy="41538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" name="1-1.jpg" descr="1-1.jpg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5716330" cy="4407898"/>
            </a:xfrm>
            <a:prstGeom prst="rect">
              <a:avLst/>
            </a:prstGeom>
            <a:effectLst/>
          </p:spPr>
        </p:pic>
      </p:grpSp>
      <p:pic>
        <p:nvPicPr>
          <p:cNvPr id="213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080000">
            <a:off x="2869814" y="148460"/>
            <a:ext cx="545746" cy="686583"/>
          </a:xfrm>
          <a:prstGeom prst="rect">
            <a:avLst/>
          </a:prstGeom>
          <a:ln w="3175">
            <a:miter lim="400000"/>
          </a:ln>
        </p:spPr>
      </p:pic>
      <p:sp>
        <p:nvSpPr>
          <p:cNvPr id="214" name="10 человек в уютном офисе…"/>
          <p:cNvSpPr txBox="1"/>
          <p:nvPr/>
        </p:nvSpPr>
        <p:spPr>
          <a:xfrm>
            <a:off x="221249" y="5952384"/>
            <a:ext cx="6139826" cy="15544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0640" tIns="40640" rIns="40640" bIns="40640" anchor="ctr">
            <a:spAutoFit/>
          </a:bodyPr>
          <a:lstStyle/>
          <a:p>
            <a:pPr defTabSz="457200">
              <a:spcBef>
                <a:spcPts val="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10 человек в уютном офисе</a:t>
            </a:r>
          </a:p>
          <a:p>
            <a:pPr defTabSz="457200">
              <a:spcBef>
                <a:spcPts val="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Все занимаются всем, без четких ролей</a:t>
            </a:r>
          </a:p>
          <a:p>
            <a:pPr defTabSz="457200">
              <a:spcBef>
                <a:spcPts val="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Ручное управление, быстрые решения</a:t>
            </a:r>
          </a:p>
          <a:p>
            <a:pPr defTabSz="457200">
              <a:spcBef>
                <a:spcPts val="0"/>
              </a:spcBef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Прямая коммуникация без сложных процессов</a:t>
            </a:r>
          </a:p>
        </p:txBody>
      </p:sp>
      <p:sp>
        <p:nvSpPr>
          <p:cNvPr id="215" name="Рождение компании: (2004-2008 годы)"/>
          <p:cNvSpPr txBox="1"/>
          <p:nvPr/>
        </p:nvSpPr>
        <p:spPr>
          <a:xfrm>
            <a:off x="493514" y="4674549"/>
            <a:ext cx="5298346" cy="11521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/>
          </a:lstStyle>
          <a:p>
            <a:r>
              <a:t>Рождение компании: (2004-2008 годы)</a:t>
            </a:r>
          </a:p>
        </p:txBody>
      </p:sp>
      <p:sp>
        <p:nvSpPr>
          <p:cNvPr id="216" name="Линия"/>
          <p:cNvSpPr/>
          <p:nvPr/>
        </p:nvSpPr>
        <p:spPr>
          <a:xfrm>
            <a:off x="6081569" y="1981298"/>
            <a:ext cx="2303833" cy="1"/>
          </a:xfrm>
          <a:prstGeom prst="line">
            <a:avLst/>
          </a:prstGeom>
          <a:ln w="76200">
            <a:solidFill>
              <a:srgbClr val="D12C1F"/>
            </a:solidFill>
            <a:miter lim="400000"/>
            <a:tailEnd type="triangle"/>
          </a:ln>
        </p:spPr>
        <p:txBody>
          <a:bodyPr lIns="40640" tIns="40640" rIns="40640" bIns="40640" anchor="ctr"/>
          <a:lstStyle/>
          <a:p>
            <a:endParaRPr/>
          </a:p>
        </p:txBody>
      </p:sp>
      <p:sp>
        <p:nvSpPr>
          <p:cNvPr id="217" name="Рост компании: 2009-2015 годы"/>
          <p:cNvSpPr txBox="1"/>
          <p:nvPr/>
        </p:nvSpPr>
        <p:spPr>
          <a:xfrm>
            <a:off x="8006667" y="3374862"/>
            <a:ext cx="3070454" cy="11521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0640" tIns="40640" rIns="40640" bIns="40640" anchor="ctr">
            <a:spAutoFit/>
          </a:bodyPr>
          <a:lstStyle/>
          <a:p>
            <a:r>
              <a:t>Рост компании:</a:t>
            </a:r>
            <a:br/>
            <a:r>
              <a:t>2009-2015 годы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DALL·E 2025-02-20 15.54.40 - A cluttered office desk overflowing with papers, tangled wires, and sticky notes. In the background, a computer screen shows a complex task management.jpeg"/>
          <p:cNvGrpSpPr/>
          <p:nvPr/>
        </p:nvGrpSpPr>
        <p:grpSpPr>
          <a:xfrm rot="21000000">
            <a:off x="14090823" y="1074604"/>
            <a:ext cx="4891364" cy="4967565"/>
            <a:chOff x="0" y="0"/>
            <a:chExt cx="4891363" cy="4967563"/>
          </a:xfrm>
        </p:grpSpPr>
        <p:pic>
          <p:nvPicPr>
            <p:cNvPr id="220" name="DALL·E 2025-02-20 15.54.40 - A cluttered office desk overflowing with papers, tangled wires, and sticky notes. In the background, a computer screen shows a complex task management.jpeg" descr="DALL·E 2025-02-20 15.54.40 - A cluttered office desk overflowing with papers, tangled wires, and sticky notes. In the background, a computer screen shows a complex task management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63500"/>
              <a:ext cx="4713564" cy="47135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" name="DALL·E 2025-02-20 15.54.40 - A cluttered office desk overflowing with papers, tangled wires, and sticky notes. In the background, a computer screen shows a complex task management.jpeg" descr="DALL·E 2025-02-20 15.54.40 - A cluttered office desk overflowing with papers, tangled wires, and sticky notes. In the background, a computer screen shows a complex task management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891364" cy="4967565"/>
            </a:xfrm>
            <a:prstGeom prst="rect">
              <a:avLst/>
            </a:prstGeom>
            <a:effectLst/>
          </p:spPr>
        </p:pic>
      </p:grpSp>
      <p:sp>
        <p:nvSpPr>
          <p:cNvPr id="222" name="Решил “все исправить” с помощью IT-инструментов   Внедрил таск-менеджер, CRM и систему планирования   Но хаос никуда не делся — задачи по-прежнему зависали"/>
          <p:cNvSpPr txBox="1"/>
          <p:nvPr/>
        </p:nvSpPr>
        <p:spPr>
          <a:xfrm>
            <a:off x="715077" y="2119361"/>
            <a:ext cx="7662103" cy="33324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 defTabSz="457200">
              <a:spcBef>
                <a:spcPts val="0"/>
              </a:spcBef>
              <a:defRPr sz="27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Решил “все исправить” с помощью IT-инструментов </a:t>
            </a:r>
            <a:br/>
            <a:r>
              <a:t/>
            </a:r>
            <a:br/>
            <a:r>
              <a:t>Внедрил таск-менеджер, CRM и систему планирования </a:t>
            </a:r>
            <a:br/>
            <a:r>
              <a:t/>
            </a:r>
            <a:br/>
            <a:r>
              <a:t>Но хаос никуда не делся — задачи по-прежнему зависали</a:t>
            </a:r>
          </a:p>
        </p:txBody>
      </p:sp>
      <p:sp>
        <p:nvSpPr>
          <p:cNvPr id="223" name="Автоматизировать хаос невозможно  – сначала его нужно упорядочить!"/>
          <p:cNvSpPr txBox="1"/>
          <p:nvPr/>
        </p:nvSpPr>
        <p:spPr>
          <a:xfrm>
            <a:off x="736852" y="5635294"/>
            <a:ext cx="13353024" cy="19933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0640" tIns="40640" rIns="40640" bIns="40640" anchor="ctr">
            <a:spAutoFit/>
          </a:bodyPr>
          <a:lstStyle/>
          <a:p>
            <a:pPr>
              <a:defRPr sz="5600"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Автоматизировать </a:t>
            </a:r>
            <a:r>
              <a:rPr>
                <a:solidFill>
                  <a:srgbClr val="FF395A"/>
                </a:solidFill>
              </a:rPr>
              <a:t>хаос</a:t>
            </a:r>
            <a:r>
              <a:t> невозможно </a:t>
            </a:r>
            <a:br/>
            <a:r>
              <a:t>– сначала его нужно упорядочить!</a:t>
            </a:r>
          </a:p>
        </p:txBody>
      </p:sp>
      <p:grpSp>
        <p:nvGrpSpPr>
          <p:cNvPr id="226" name="DALL·E 2025-02-20 16.11.18 - A realistic office scene with an employee sitting at a desk, working on a laptop. The desk is cluttered with tall stacks of papers and office supplies.jpeg"/>
          <p:cNvGrpSpPr/>
          <p:nvPr/>
        </p:nvGrpSpPr>
        <p:grpSpPr>
          <a:xfrm rot="360000">
            <a:off x="9070051" y="478730"/>
            <a:ext cx="4891364" cy="4967565"/>
            <a:chOff x="0" y="0"/>
            <a:chExt cx="4891363" cy="4967563"/>
          </a:xfrm>
        </p:grpSpPr>
        <p:pic>
          <p:nvPicPr>
            <p:cNvPr id="225" name="DALL·E 2025-02-20 16.11.18 - A realistic office scene with an employee sitting at a desk, working on a laptop. The desk is cluttered with tall stacks of papers and office supplies.jpeg" descr="DALL·E 2025-02-20 16.11.18 - A realistic office scene with an employee sitting at a desk, working on a laptop. The desk is cluttered with tall stacks of papers and office supplies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63500"/>
              <a:ext cx="4713564" cy="47135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4" name="DALL·E 2025-02-20 16.11.18 - A realistic office scene with an employee sitting at a desk, working on a laptop. The desk is cluttered with tall stacks of papers and office supplies.jpeg" descr="DALL·E 2025-02-20 16.11.18 - A realistic office scene with an employee sitting at a desk, working on a laptop. The desk is cluttered with tall stacks of papers and office supplies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91364" cy="4967564"/>
            </a:xfrm>
            <a:prstGeom prst="rect">
              <a:avLst/>
            </a:prstGeom>
            <a:effectLst/>
          </p:spPr>
        </p:pic>
      </p:grpSp>
      <p:pic>
        <p:nvPicPr>
          <p:cNvPr id="227" name="image_13.png" descr="image_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20000">
            <a:off x="10294098" y="6409"/>
            <a:ext cx="545746" cy="686583"/>
          </a:xfrm>
          <a:prstGeom prst="rect">
            <a:avLst/>
          </a:prstGeom>
          <a:ln w="3175">
            <a:miter lim="400000"/>
          </a:ln>
        </p:spPr>
      </p:pic>
      <p:pic>
        <p:nvPicPr>
          <p:cNvPr id="228" name="image_13.png" descr="image_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080000">
            <a:off x="17099474" y="539587"/>
            <a:ext cx="545746" cy="686583"/>
          </a:xfrm>
          <a:prstGeom prst="rect">
            <a:avLst/>
          </a:prstGeom>
          <a:ln w="3175">
            <a:miter lim="400000"/>
          </a:ln>
        </p:spPr>
      </p:pic>
      <p:sp>
        <p:nvSpPr>
          <p:cNvPr id="229" name="Первая попытка автоматизации 2016-2019 годы"/>
          <p:cNvSpPr txBox="1"/>
          <p:nvPr/>
        </p:nvSpPr>
        <p:spPr>
          <a:xfrm>
            <a:off x="869157" y="495088"/>
            <a:ext cx="5955488" cy="11521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0640" tIns="40640" rIns="40640" bIns="40640" anchor="ctr">
            <a:spAutoFit/>
          </a:bodyPr>
          <a:lstStyle/>
          <a:p>
            <a:r>
              <a:t>Первая попытка автоматизации</a:t>
            </a:r>
            <a:br/>
            <a:r>
              <a:t>2016-2019 годы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Сотрудник на старте имеет все материалы и необходимую информацию для выполнения задачи."/>
          <p:cNvSpPr txBox="1"/>
          <p:nvPr/>
        </p:nvSpPr>
        <p:spPr>
          <a:xfrm>
            <a:off x="226194" y="6508883"/>
            <a:ext cx="11436634" cy="11010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>
              <a:defRPr sz="3000"/>
            </a:lvl1pPr>
          </a:lstStyle>
          <a:p>
            <a:r>
              <a:t>Сотрудник на старте имеет все материалы и необходимую информацию для выполнения задачи.</a:t>
            </a:r>
          </a:p>
        </p:txBody>
      </p:sp>
      <p:sp>
        <p:nvSpPr>
          <p:cNvPr id="232" name="Систематизация начинается с выстраивания процессов."/>
          <p:cNvSpPr txBox="1"/>
          <p:nvPr/>
        </p:nvSpPr>
        <p:spPr>
          <a:xfrm>
            <a:off x="3773035" y="636853"/>
            <a:ext cx="15532185" cy="6908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 algn="ctr">
              <a:defRPr sz="3600" b="1"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00FF7B"/>
                </a:solidFill>
              </a:rPr>
              <a:t>Систематизация</a:t>
            </a:r>
            <a:r>
              <a:t> начинается с </a:t>
            </a:r>
            <a:r>
              <a:rPr>
                <a:solidFill>
                  <a:srgbClr val="FFFE7B"/>
                </a:solidFill>
              </a:rPr>
              <a:t>выстраивания процессов</a:t>
            </a:r>
            <a:r>
              <a:t>.</a:t>
            </a:r>
          </a:p>
        </p:txBody>
      </p:sp>
      <p:grpSp>
        <p:nvGrpSpPr>
          <p:cNvPr id="235" name="DALL·E 2025-02-20 16.20.41 - A realistic process flowchart showing a transition from chaos to order. On the left side, there are tangled lines, scattered icons, and red error symb.jpeg"/>
          <p:cNvGrpSpPr/>
          <p:nvPr/>
        </p:nvGrpSpPr>
        <p:grpSpPr>
          <a:xfrm>
            <a:off x="9645042" y="1594261"/>
            <a:ext cx="4795679" cy="4871878"/>
            <a:chOff x="0" y="0"/>
            <a:chExt cx="4795677" cy="4871877"/>
          </a:xfrm>
        </p:grpSpPr>
        <p:pic>
          <p:nvPicPr>
            <p:cNvPr id="234" name="DALL·E 2025-02-20 16.20.41 - A realistic process flowchart showing a transition from chaos to order. On the left side, there are tangled lines, scattered icons, and red error symb.jpeg" descr="DALL·E 2025-02-20 16.20.41 - A realistic process flowchart showing a transition from chaos to order. On the left side, there are tangled lines, scattered icons, and red error symb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63500"/>
              <a:ext cx="4617878" cy="46178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3" name="DALL·E 2025-02-20 16.20.41 - A realistic process flowchart showing a transition from chaos to order. On the left side, there are tangled lines, scattered icons, and red error symb.jpeg" descr="DALL·E 2025-02-20 16.20.41 - A realistic process flowchart showing a transition from chaos to order. On the left side, there are tangled lines, scattered icons, and red error symb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795678" cy="4871878"/>
            </a:xfrm>
            <a:prstGeom prst="rect">
              <a:avLst/>
            </a:prstGeom>
            <a:effectLst/>
          </p:spPr>
        </p:pic>
      </p:grpSp>
      <p:grpSp>
        <p:nvGrpSpPr>
          <p:cNvPr id="238" name="DALL·E 2025-02-20 16.23.41 - A realistic office scene showing an employee sitting at a desk, working on a computer. On the screen is a detailed checklist with all items marked wit.jpeg"/>
          <p:cNvGrpSpPr/>
          <p:nvPr/>
        </p:nvGrpSpPr>
        <p:grpSpPr>
          <a:xfrm rot="600000">
            <a:off x="13856957" y="2363488"/>
            <a:ext cx="5185522" cy="5261722"/>
            <a:chOff x="0" y="0"/>
            <a:chExt cx="5185520" cy="5261720"/>
          </a:xfrm>
        </p:grpSpPr>
        <p:pic>
          <p:nvPicPr>
            <p:cNvPr id="237" name="DALL·E 2025-02-20 16.23.41 - A realistic office scene showing an employee sitting at a desk, working on a computer. On the screen is a detailed checklist with all items marked wit.jpeg" descr="DALL·E 2025-02-20 16.23.41 - A realistic office scene showing an employee sitting at a desk, working on a computer. On the screen is a detailed checklist with all items marked wit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63500"/>
              <a:ext cx="5007721" cy="50077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DALL·E 2025-02-20 16.23.41 - A realistic office scene showing an employee sitting at a desk, working on a computer. On the screen is a detailed checklist with all items marked wit.jpeg" descr="DALL·E 2025-02-20 16.23.41 - A realistic office scene showing an employee sitting at a desk, working on a computer. On the screen is a detailed checklist with all items marked wit.jpe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185521" cy="5261721"/>
            </a:xfrm>
            <a:prstGeom prst="rect">
              <a:avLst/>
            </a:prstGeom>
            <a:effectLst/>
          </p:spPr>
        </p:pic>
      </p:grpSp>
      <p:pic>
        <p:nvPicPr>
          <p:cNvPr id="239" name="image_13.png" descr="image_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7880000">
            <a:off x="11531308" y="1331820"/>
            <a:ext cx="545746" cy="686584"/>
          </a:xfrm>
          <a:prstGeom prst="rect">
            <a:avLst/>
          </a:prstGeom>
          <a:ln w="3175">
            <a:miter lim="400000"/>
          </a:ln>
        </p:spPr>
      </p:pic>
      <p:pic>
        <p:nvPicPr>
          <p:cNvPr id="240" name="image_13.png" descr="image_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9080000">
            <a:off x="15196232" y="1870445"/>
            <a:ext cx="545746" cy="686584"/>
          </a:xfrm>
          <a:prstGeom prst="rect">
            <a:avLst/>
          </a:prstGeom>
          <a:ln w="3175">
            <a:miter lim="400000"/>
          </a:ln>
        </p:spPr>
      </p:pic>
      <p:sp>
        <p:nvSpPr>
          <p:cNvPr id="241" name="Задача"/>
          <p:cNvSpPr/>
          <p:nvPr/>
        </p:nvSpPr>
        <p:spPr>
          <a:xfrm>
            <a:off x="777968" y="427012"/>
            <a:ext cx="1270001" cy="1270001"/>
          </a:xfrm>
          <a:prstGeom prst="rect">
            <a:avLst/>
          </a:prstGeom>
          <a:solidFill>
            <a:schemeClr val="accent4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/>
          <a:lstStyle>
            <a:lvl1pPr algn="ctr" defTabSz="684859">
              <a:spcBef>
                <a:spcPts val="0"/>
              </a:spcBef>
              <a:defRPr sz="2600">
                <a:solidFill>
                  <a:schemeClr val="accent1">
                    <a:satOff val="5092"/>
                    <a:lumOff val="-28652"/>
                  </a:schemeClr>
                </a:solidFill>
              </a:defRPr>
            </a:lvl1pPr>
          </a:lstStyle>
          <a:p>
            <a:r>
              <a:t>Задача</a:t>
            </a:r>
          </a:p>
        </p:txBody>
      </p:sp>
      <p:sp>
        <p:nvSpPr>
          <p:cNvPr id="242" name="один сотрудник"/>
          <p:cNvSpPr txBox="1"/>
          <p:nvPr/>
        </p:nvSpPr>
        <p:spPr>
          <a:xfrm>
            <a:off x="1164635" y="2409996"/>
            <a:ext cx="4416274" cy="614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/>
          </a:lstStyle>
          <a:p>
            <a:r>
              <a:t>один сотрудник</a:t>
            </a:r>
          </a:p>
        </p:txBody>
      </p:sp>
      <p:sp>
        <p:nvSpPr>
          <p:cNvPr id="243" name="без запросов смежникам"/>
          <p:cNvSpPr txBox="1"/>
          <p:nvPr/>
        </p:nvSpPr>
        <p:spPr>
          <a:xfrm>
            <a:off x="3790442" y="5273023"/>
            <a:ext cx="5518384" cy="614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/>
          </a:lstStyle>
          <a:p>
            <a:r>
              <a:t>без запросов смежникам</a:t>
            </a:r>
          </a:p>
        </p:txBody>
      </p:sp>
      <p:sp>
        <p:nvSpPr>
          <p:cNvPr id="244" name="за один подход"/>
          <p:cNvSpPr txBox="1"/>
          <p:nvPr/>
        </p:nvSpPr>
        <p:spPr>
          <a:xfrm>
            <a:off x="3018204" y="3850117"/>
            <a:ext cx="3543031" cy="5892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>
              <a:defRPr sz="3000"/>
            </a:lvl1pPr>
          </a:lstStyle>
          <a:p>
            <a:r>
              <a:t>за один подход</a:t>
            </a:r>
          </a:p>
        </p:txBody>
      </p:sp>
      <p:sp>
        <p:nvSpPr>
          <p:cNvPr id="245" name="Линия"/>
          <p:cNvSpPr/>
          <p:nvPr/>
        </p:nvSpPr>
        <p:spPr>
          <a:xfrm>
            <a:off x="2210976" y="1616220"/>
            <a:ext cx="938632" cy="938632"/>
          </a:xfrm>
          <a:prstGeom prst="line">
            <a:avLst/>
          </a:prstGeom>
          <a:ln w="50800">
            <a:solidFill>
              <a:srgbClr val="01FF7B"/>
            </a:solidFill>
            <a:miter lim="400000"/>
            <a:tailEnd type="triangle"/>
          </a:ln>
        </p:spPr>
        <p:txBody>
          <a:bodyPr lIns="40640" tIns="40640" rIns="40640" bIns="40640" anchor="ctr"/>
          <a:lstStyle/>
          <a:p>
            <a:endParaRPr/>
          </a:p>
        </p:txBody>
      </p:sp>
      <p:sp>
        <p:nvSpPr>
          <p:cNvPr id="246" name="Линия"/>
          <p:cNvSpPr/>
          <p:nvPr/>
        </p:nvSpPr>
        <p:spPr>
          <a:xfrm>
            <a:off x="3636628" y="3023580"/>
            <a:ext cx="939099" cy="939099"/>
          </a:xfrm>
          <a:prstGeom prst="line">
            <a:avLst/>
          </a:prstGeom>
          <a:ln w="50800">
            <a:solidFill>
              <a:srgbClr val="01FF7B"/>
            </a:solidFill>
            <a:miter lim="400000"/>
            <a:tailEnd type="triangle"/>
          </a:ln>
        </p:spPr>
        <p:txBody>
          <a:bodyPr lIns="40640" tIns="40640" rIns="40640" bIns="40640" anchor="ctr"/>
          <a:lstStyle/>
          <a:p>
            <a:endParaRPr/>
          </a:p>
        </p:txBody>
      </p:sp>
      <p:sp>
        <p:nvSpPr>
          <p:cNvPr id="247" name="Линия"/>
          <p:cNvSpPr/>
          <p:nvPr/>
        </p:nvSpPr>
        <p:spPr>
          <a:xfrm>
            <a:off x="5153733" y="4484174"/>
            <a:ext cx="939099" cy="939099"/>
          </a:xfrm>
          <a:prstGeom prst="line">
            <a:avLst/>
          </a:prstGeom>
          <a:ln w="50800">
            <a:solidFill>
              <a:srgbClr val="01FF7B"/>
            </a:solidFill>
            <a:miter lim="400000"/>
            <a:tailEnd type="triangle"/>
          </a:ln>
        </p:spPr>
        <p:txBody>
          <a:bodyPr lIns="40640" tIns="40640" rIns="40640" bIns="40640" anchor="ctr"/>
          <a:lstStyle/>
          <a:p>
            <a:endParaRPr/>
          </a:p>
        </p:txBody>
      </p:sp>
      <p:sp>
        <p:nvSpPr>
          <p:cNvPr id="248" name="2020 - 2021 годы"/>
          <p:cNvSpPr txBox="1"/>
          <p:nvPr/>
        </p:nvSpPr>
        <p:spPr>
          <a:xfrm>
            <a:off x="8288102" y="178511"/>
            <a:ext cx="7509558" cy="614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/>
          </a:lstStyle>
          <a:p>
            <a:r>
              <a:t>2020 - 2021 годы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3543" y="463920"/>
            <a:ext cx="8264456" cy="721917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53" name="DALL·E 2025-02-20 16.35.22 - A realistic office scene with a cluttered desk covered in thick, worn-out binders and dusty accounting journals. Pages are sticking out from the folde.jpeg"/>
          <p:cNvGrpSpPr/>
          <p:nvPr/>
        </p:nvGrpSpPr>
        <p:grpSpPr>
          <a:xfrm rot="20880000">
            <a:off x="10807245" y="800122"/>
            <a:ext cx="4459142" cy="4535343"/>
            <a:chOff x="0" y="0"/>
            <a:chExt cx="4459141" cy="4535341"/>
          </a:xfrm>
        </p:grpSpPr>
        <p:pic>
          <p:nvPicPr>
            <p:cNvPr id="252" name="DALL·E 2025-02-20 16.35.22 - A realistic office scene with a cluttered desk covered in thick, worn-out binders and dusty accounting journals. Pages are sticking out from the folde.jpeg" descr="DALL·E 2025-02-20 16.35.22 - A realistic office scene with a cluttered desk covered in thick, worn-out binders and dusty accounting journals. Pages are sticking out from the fold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899" y="63500"/>
              <a:ext cx="4281343" cy="4281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1" name="DALL·E 2025-02-20 16.35.22 - A realistic office scene with a cluttered desk covered in thick, worn-out binders and dusty accounting journals. Pages are sticking out from the folde.jpeg" descr="DALL·E 2025-02-20 16.35.22 - A realistic office scene with a cluttered desk covered in thick, worn-out binders and dusty accounting journals. Pages are sticking out from the folde.jpe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459143" cy="4535342"/>
            </a:xfrm>
            <a:prstGeom prst="rect">
              <a:avLst/>
            </a:prstGeom>
            <a:effectLst/>
          </p:spPr>
        </p:pic>
      </p:grpSp>
      <p:grpSp>
        <p:nvGrpSpPr>
          <p:cNvPr id="256" name="DALL·E 2025-02-20 16.35.25 - A realistic close-up of a single-page document open on a desk. The document is clean and minimalistic, with four bold section headers_ 'цель', 'вход',.jpeg"/>
          <p:cNvGrpSpPr/>
          <p:nvPr/>
        </p:nvGrpSpPr>
        <p:grpSpPr>
          <a:xfrm>
            <a:off x="14631576" y="1109284"/>
            <a:ext cx="4236843" cy="4313043"/>
            <a:chOff x="0" y="0"/>
            <a:chExt cx="4236842" cy="4313042"/>
          </a:xfrm>
        </p:grpSpPr>
        <p:pic>
          <p:nvPicPr>
            <p:cNvPr id="255" name="DALL·E 2025-02-20 16.35.25 - A realistic close-up of a single-page document open on a desk. The document is clean and minimalistic, with four bold section headers_ 'цель', 'вход',.jpeg" descr="DALL·E 2025-02-20 16.35.25 - A realistic close-up of a single-page document open on a desk. The document is clean and minimalistic, with four bold section headers_ 'цель', 'вход',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900" y="63500"/>
              <a:ext cx="4059043" cy="40590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4" name="DALL·E 2025-02-20 16.35.25 - A realistic close-up of a single-page document open on a desk. The document is clean and minimalistic, with four bold section headers_ 'цель', 'вход',.jpeg" descr="DALL·E 2025-02-20 16.35.25 - A realistic close-up of a single-page document open on a desk. The document is clean and minimalistic, with four bold section headers_ 'цель', 'вход',.jpe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236843" cy="4313043"/>
            </a:xfrm>
            <a:prstGeom prst="rect">
              <a:avLst/>
            </a:prstGeom>
            <a:effectLst/>
          </p:spPr>
        </p:pic>
      </p:grpSp>
      <p:pic>
        <p:nvPicPr>
          <p:cNvPr id="257" name="Group 8766.png" descr="Group 876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821447" y="508213"/>
            <a:ext cx="2864345" cy="968948"/>
          </a:xfrm>
          <a:prstGeom prst="rect">
            <a:avLst/>
          </a:prstGeom>
          <a:ln w="3175">
            <a:miter lim="400000"/>
          </a:ln>
        </p:spPr>
      </p:pic>
      <p:sp>
        <p:nvSpPr>
          <p:cNvPr id="258" name="- Цель задачи = финальное событие…"/>
          <p:cNvSpPr txBox="1"/>
          <p:nvPr/>
        </p:nvSpPr>
        <p:spPr>
          <a:xfrm>
            <a:off x="364568" y="1649943"/>
            <a:ext cx="6195518" cy="44428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>
              <a:defRPr sz="2900"/>
            </a:pPr>
            <a:r>
              <a:t>- Цель задачи = финальное событие</a:t>
            </a:r>
          </a:p>
          <a:p>
            <a:pPr>
              <a:defRPr sz="2900"/>
            </a:pPr>
            <a:r>
              <a:t>- Вход = стартовое событие (триггер)</a:t>
            </a:r>
          </a:p>
          <a:p>
            <a:pPr>
              <a:defRPr sz="2900"/>
            </a:pPr>
            <a:r>
              <a:t>- Процесс = порядок действий</a:t>
            </a:r>
          </a:p>
          <a:p>
            <a:pPr>
              <a:defRPr sz="2900"/>
            </a:pPr>
            <a:r>
              <a:t>- Выход = финальное событие + артефакты</a:t>
            </a:r>
          </a:p>
        </p:txBody>
      </p:sp>
      <p:pic>
        <p:nvPicPr>
          <p:cNvPr id="259" name="image_13.png" descr="image_1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9080000">
            <a:off x="12192858" y="460864"/>
            <a:ext cx="545746" cy="686583"/>
          </a:xfrm>
          <a:prstGeom prst="rect">
            <a:avLst/>
          </a:prstGeom>
          <a:ln w="3175">
            <a:miter lim="400000"/>
          </a:ln>
        </p:spPr>
      </p:pic>
      <p:pic>
        <p:nvPicPr>
          <p:cNvPr id="260" name="image_13.png" descr="image_1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39913" y="798872"/>
            <a:ext cx="545746" cy="686583"/>
          </a:xfrm>
          <a:prstGeom prst="rect">
            <a:avLst/>
          </a:prstGeom>
          <a:ln w="3175">
            <a:miter lim="400000"/>
          </a:ln>
        </p:spPr>
      </p:pic>
      <p:sp>
        <p:nvSpPr>
          <p:cNvPr id="261" name="Регламенты — основа порядка"/>
          <p:cNvSpPr txBox="1"/>
          <p:nvPr/>
        </p:nvSpPr>
        <p:spPr>
          <a:xfrm>
            <a:off x="466915" y="729800"/>
            <a:ext cx="6451406" cy="525774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 algn="ctr" defTabSz="684859">
              <a:spcBef>
                <a:spcPts val="0"/>
              </a:spcBef>
              <a:defRPr sz="2600" b="1">
                <a:solidFill>
                  <a:schemeClr val="accent1">
                    <a:satOff val="5092"/>
                    <a:lumOff val="-28652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 Регламенты — основа порядка </a:t>
            </a:r>
          </a:p>
        </p:txBody>
      </p:sp>
      <p:sp>
        <p:nvSpPr>
          <p:cNvPr id="262" name="Регламент - это краткая инструкция  для исполнителя."/>
          <p:cNvSpPr txBox="1"/>
          <p:nvPr/>
        </p:nvSpPr>
        <p:spPr>
          <a:xfrm>
            <a:off x="318009" y="6468301"/>
            <a:ext cx="6288636" cy="973580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 algn="ctr" defTabSz="684859">
              <a:spcBef>
                <a:spcPts val="0"/>
              </a:spcBef>
              <a:defRPr sz="26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  <a:r>
              <a:t>Регламент - это краткая инструкция </a:t>
            </a:r>
            <a:br/>
            <a:r>
              <a:t>для исполнителя.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2199" y="742427"/>
            <a:ext cx="1976780" cy="1070757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5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5717" y="1655830"/>
            <a:ext cx="2796039" cy="1612716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6" name="вставленный-фильм.png" descr="вставленный-филь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9513" y="495945"/>
            <a:ext cx="1976780" cy="1261006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7" name="вставленный-фильм.png" descr="вставленный-филь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74116" y="260297"/>
            <a:ext cx="1976780" cy="1732302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8" name="вставленный-фильм.png" descr="вставленный-фильм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8056" y="3473373"/>
            <a:ext cx="1261005" cy="1261005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9" name="вставленный-фильм.png" descr="вставленный-фильм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153695" y="870827"/>
            <a:ext cx="3887182" cy="1022944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70" name="Group 8765.png" descr="Group 876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47686" y="3817532"/>
            <a:ext cx="3569249" cy="1110645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71" name="вставленный-фильм.png" descr="вставленный-фильм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414901" y="2408664"/>
            <a:ext cx="1441134" cy="1441135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72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421568" y="4364135"/>
            <a:ext cx="1732302" cy="1732302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73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712084" y="2492635"/>
            <a:ext cx="1853713" cy="1853712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74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134735" y="4969793"/>
            <a:ext cx="1578803" cy="1613888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75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75406" y="5480024"/>
            <a:ext cx="1732302" cy="1732302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Прямоугольник"/>
          <p:cNvGrpSpPr/>
          <p:nvPr/>
        </p:nvGrpSpPr>
        <p:grpSpPr>
          <a:xfrm>
            <a:off x="6495137" y="1243486"/>
            <a:ext cx="6516926" cy="6639218"/>
            <a:chOff x="0" y="0"/>
            <a:chExt cx="6516925" cy="6639217"/>
          </a:xfrm>
        </p:grpSpPr>
        <p:sp>
          <p:nvSpPr>
            <p:cNvPr id="278" name="Прямоугольник"/>
            <p:cNvSpPr/>
            <p:nvPr/>
          </p:nvSpPr>
          <p:spPr>
            <a:xfrm>
              <a:off x="215900" y="641350"/>
              <a:ext cx="6085126" cy="5781968"/>
            </a:xfrm>
            <a:prstGeom prst="rect">
              <a:avLst/>
            </a:prstGeom>
            <a:solidFill>
              <a:schemeClr val="accent1">
                <a:hueOff val="33700"/>
                <a:satOff val="12608"/>
                <a:lumOff val="15533"/>
              </a:schemeClr>
            </a:solidFill>
            <a:ln>
              <a:noFill/>
            </a:ln>
            <a:effectLst/>
          </p:spPr>
          <p:txBody>
            <a:bodyPr wrap="square" lIns="40640" tIns="40640" rIns="40640" bIns="40640" numCol="1" anchor="ctr">
              <a:noAutofit/>
            </a:bodyPr>
            <a:lstStyle/>
            <a:p>
              <a:pPr algn="ctr" defTabSz="684859">
                <a:spcBef>
                  <a:spcPts val="0"/>
                </a:spcBef>
                <a:defRPr sz="2600">
                  <a:solidFill>
                    <a:schemeClr val="accent1">
                      <a:satOff val="5092"/>
                      <a:lumOff val="-28652"/>
                    </a:schemeClr>
                  </a:solidFill>
                </a:defRPr>
              </a:pPr>
              <a:endParaRPr/>
            </a:p>
          </p:txBody>
        </p:sp>
        <p:pic>
          <p:nvPicPr>
            <p:cNvPr id="277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516926" cy="6639218"/>
            </a:xfrm>
            <a:prstGeom prst="rect">
              <a:avLst/>
            </a:prstGeom>
            <a:effectLst/>
          </p:spPr>
        </p:pic>
      </p:grpSp>
      <p:pic>
        <p:nvPicPr>
          <p:cNvPr id="280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5618" y="1865868"/>
            <a:ext cx="1976780" cy="1070756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1" name="вставленный-фильм.png" descr="вставленный-филь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0454" y="3756737"/>
            <a:ext cx="2796039" cy="1612715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2" name="вставленный-фильм.png" descr="вставленный-филь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55105" y="249019"/>
            <a:ext cx="1976779" cy="1261005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3" name="вставленный-фильм.png" descr="вставленный-фильм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001402" y="411654"/>
            <a:ext cx="1976780" cy="1732302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4" name="вставленный-фильм.png" descr="вставленный-фильм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5312" y="6189565"/>
            <a:ext cx="1261005" cy="1261005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5" name="вставленный-фильм.png" descr="вставленный-фильм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664590" y="3523002"/>
            <a:ext cx="3887183" cy="1022943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6" name="Group 8765.png" descr="Group 876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78742" y="3360261"/>
            <a:ext cx="3569249" cy="1110644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7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887614" y="5719309"/>
            <a:ext cx="1441135" cy="1441135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8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90234" y="4263535"/>
            <a:ext cx="1732302" cy="1732302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9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892144" y="3974194"/>
            <a:ext cx="1853712" cy="1853713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0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891256" y="5802027"/>
            <a:ext cx="1578803" cy="1613888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1" name="вставленный-фильм.png" descr="вставленный-фильм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244372" y="5827550"/>
            <a:ext cx="1732302" cy="1732302"/>
          </a:xfrm>
          <a:prstGeom prst="rect">
            <a:avLst/>
          </a:prstGeom>
          <a:ln w="12700">
            <a:miter lim="400000"/>
          </a:ln>
          <a:effectLst>
            <a:outerShdw blurRad="203200" dist="1016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2" name="Logo-full.png" descr="Logo-full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454754" y="2130235"/>
            <a:ext cx="4817225" cy="1022943"/>
          </a:xfrm>
          <a:prstGeom prst="rect">
            <a:avLst/>
          </a:prstGeom>
          <a:ln w="3175">
            <a:miter lim="400000"/>
          </a:ln>
        </p:spPr>
      </p:pic>
      <p:sp>
        <p:nvSpPr>
          <p:cNvPr id="300" name="Соединительная линия"/>
          <p:cNvSpPr/>
          <p:nvPr/>
        </p:nvSpPr>
        <p:spPr>
          <a:xfrm>
            <a:off x="4936334" y="1513884"/>
            <a:ext cx="1534909" cy="2698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42" h="21600" extrusionOk="0">
                <a:moveTo>
                  <a:pt x="20242" y="21600"/>
                </a:moveTo>
                <a:cubicBezTo>
                  <a:pt x="5313" y="17219"/>
                  <a:pt x="-1358" y="10019"/>
                  <a:pt x="229" y="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301" name="Соединительная линия"/>
          <p:cNvSpPr/>
          <p:nvPr/>
        </p:nvSpPr>
        <p:spPr>
          <a:xfrm>
            <a:off x="3399944" y="2945549"/>
            <a:ext cx="3079110" cy="209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1568" y="20536"/>
                  <a:pt x="4368" y="13336"/>
                  <a:pt x="0" y="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302" name="Соединительная линия"/>
          <p:cNvSpPr/>
          <p:nvPr/>
        </p:nvSpPr>
        <p:spPr>
          <a:xfrm>
            <a:off x="2978218" y="5093688"/>
            <a:ext cx="3486129" cy="114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63" extrusionOk="0">
                <a:moveTo>
                  <a:pt x="21600" y="16033"/>
                </a:moveTo>
                <a:cubicBezTo>
                  <a:pt x="13157" y="21600"/>
                  <a:pt x="5957" y="16256"/>
                  <a:pt x="0" y="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303" name="Соединительная линия"/>
          <p:cNvSpPr/>
          <p:nvPr/>
        </p:nvSpPr>
        <p:spPr>
          <a:xfrm>
            <a:off x="2144948" y="6776561"/>
            <a:ext cx="4327502" cy="628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90" extrusionOk="0">
                <a:moveTo>
                  <a:pt x="21600" y="0"/>
                </a:moveTo>
                <a:cubicBezTo>
                  <a:pt x="14543" y="20108"/>
                  <a:pt x="7343" y="21600"/>
                  <a:pt x="0" y="4476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304" name="Соединительная линия"/>
          <p:cNvSpPr/>
          <p:nvPr/>
        </p:nvSpPr>
        <p:spPr>
          <a:xfrm>
            <a:off x="13030289" y="2165705"/>
            <a:ext cx="1971515" cy="898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246" extrusionOk="0">
                <a:moveTo>
                  <a:pt x="21600" y="0"/>
                </a:moveTo>
                <a:cubicBezTo>
                  <a:pt x="16922" y="17332"/>
                  <a:pt x="9722" y="21600"/>
                  <a:pt x="0" y="12804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305" name="Соединительная линия"/>
          <p:cNvSpPr/>
          <p:nvPr/>
        </p:nvSpPr>
        <p:spPr>
          <a:xfrm>
            <a:off x="13030289" y="4568309"/>
            <a:ext cx="3537057" cy="986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471" extrusionOk="0">
                <a:moveTo>
                  <a:pt x="21600" y="0"/>
                </a:moveTo>
                <a:cubicBezTo>
                  <a:pt x="15342" y="17012"/>
                  <a:pt x="8142" y="21600"/>
                  <a:pt x="0" y="13764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306" name="Соединительная линия"/>
          <p:cNvSpPr/>
          <p:nvPr/>
        </p:nvSpPr>
        <p:spPr>
          <a:xfrm>
            <a:off x="13040405" y="6834056"/>
            <a:ext cx="2986220" cy="420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83" extrusionOk="0">
                <a:moveTo>
                  <a:pt x="21600" y="0"/>
                </a:moveTo>
                <a:cubicBezTo>
                  <a:pt x="14899" y="20163"/>
                  <a:pt x="7699" y="21600"/>
                  <a:pt x="0" y="4310"/>
                </a:cubicBezTo>
              </a:path>
            </a:pathLst>
          </a:custGeom>
          <a:ln w="12700">
            <a:solidFill>
              <a:srgbClr val="FFFFFF"/>
            </a:solidFill>
            <a:miter lim="400000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DALL·E 2025-02-20 18.25.08 - A realistic world map with interconnected points symbolizing a remote workforce spread across different regions. Bright lines connect various cities, .jpeg"/>
          <p:cNvGrpSpPr/>
          <p:nvPr/>
        </p:nvGrpSpPr>
        <p:grpSpPr>
          <a:xfrm rot="300000">
            <a:off x="12401854" y="660511"/>
            <a:ext cx="3628802" cy="3705001"/>
            <a:chOff x="0" y="0"/>
            <a:chExt cx="3628800" cy="3705000"/>
          </a:xfrm>
        </p:grpSpPr>
        <p:pic>
          <p:nvPicPr>
            <p:cNvPr id="309" name="DALL·E 2025-02-20 18.25.08 - A realistic world map with interconnected points symbolizing a remote workforce spread across different regions. Bright lines connect various cities, .jpeg" descr="DALL·E 2025-02-20 18.25.08 - A realistic world map with interconnected points symbolizing a remote workforce spread across different regions. Bright lines connect various cities, 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63500"/>
              <a:ext cx="3451001" cy="3451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8" name="DALL·E 2025-02-20 18.25.08 - A realistic world map with interconnected points symbolizing a remote workforce spread across different regions. Bright lines connect various cities, .jpeg" descr="DALL·E 2025-02-20 18.25.08 - A realistic world map with interconnected points symbolizing a remote workforce spread across different regions. Bright lines connect various cities, .jpe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28801" cy="3705001"/>
            </a:xfrm>
            <a:prstGeom prst="rect">
              <a:avLst/>
            </a:prstGeom>
            <a:effectLst/>
          </p:spPr>
        </p:pic>
      </p:grpSp>
      <p:pic>
        <p:nvPicPr>
          <p:cNvPr id="311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080000">
            <a:off x="13943383" y="263887"/>
            <a:ext cx="545746" cy="68658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14" name="5-1.png"/>
          <p:cNvGrpSpPr/>
          <p:nvPr/>
        </p:nvGrpSpPr>
        <p:grpSpPr>
          <a:xfrm rot="20760000">
            <a:off x="8228065" y="576848"/>
            <a:ext cx="4419933" cy="4496133"/>
            <a:chOff x="0" y="0"/>
            <a:chExt cx="4419932" cy="4496132"/>
          </a:xfrm>
        </p:grpSpPr>
        <p:pic>
          <p:nvPicPr>
            <p:cNvPr id="313" name="5-1.png" descr="5-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8900" y="63500"/>
              <a:ext cx="4242133" cy="42421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2" name="5-1.png" descr="5-1.pn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19933" cy="4496133"/>
            </a:xfrm>
            <a:prstGeom prst="rect">
              <a:avLst/>
            </a:prstGeom>
            <a:effectLst/>
          </p:spPr>
        </p:pic>
      </p:grpSp>
      <p:pic>
        <p:nvPicPr>
          <p:cNvPr id="315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7880000">
            <a:off x="10203584" y="173228"/>
            <a:ext cx="545746" cy="68658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18" name="5-5.jpeg"/>
          <p:cNvGrpSpPr/>
          <p:nvPr/>
        </p:nvGrpSpPr>
        <p:grpSpPr>
          <a:xfrm rot="1200000">
            <a:off x="14581577" y="2946005"/>
            <a:ext cx="4039684" cy="4115883"/>
            <a:chOff x="0" y="0"/>
            <a:chExt cx="4039682" cy="4115882"/>
          </a:xfrm>
        </p:grpSpPr>
        <p:pic>
          <p:nvPicPr>
            <p:cNvPr id="317" name="5-5.jpeg" descr="5-5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8899" y="63500"/>
              <a:ext cx="3861884" cy="38618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6" name="5-5.jpeg" descr="5-5.jpe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039683" cy="4115883"/>
            </a:xfrm>
            <a:prstGeom prst="rect">
              <a:avLst/>
            </a:prstGeom>
            <a:effectLst/>
          </p:spPr>
        </p:pic>
      </p:grpSp>
      <p:pic>
        <p:nvPicPr>
          <p:cNvPr id="319" name="image_13.png" descr="image_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520000">
            <a:off x="16796402" y="2820004"/>
            <a:ext cx="545746" cy="686583"/>
          </a:xfrm>
          <a:prstGeom prst="rect">
            <a:avLst/>
          </a:prstGeom>
          <a:ln w="3175">
            <a:miter lim="400000"/>
          </a:ln>
        </p:spPr>
      </p:pic>
      <p:sp>
        <p:nvSpPr>
          <p:cNvPr id="320" name="Гибкость и адаптивность.  Прозрачность процессов.  Контроль без микроменеджмента.  Оперативное принятие решений.  Удаленное управление.   Самоорганизующиеся команды."/>
          <p:cNvSpPr txBox="1"/>
          <p:nvPr/>
        </p:nvSpPr>
        <p:spPr>
          <a:xfrm>
            <a:off x="269451" y="153901"/>
            <a:ext cx="8697668" cy="42811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>
              <a:defRPr sz="3400"/>
            </a:pPr>
            <a:r>
              <a:t>Гибкость и адаптивность.</a:t>
            </a:r>
            <a:br/>
            <a:r>
              <a:rPr sz="1000"/>
              <a:t/>
            </a:r>
            <a:br>
              <a:rPr sz="1000"/>
            </a:br>
            <a:r>
              <a:t>Прозрачность процессов.</a:t>
            </a:r>
            <a:br/>
            <a:r>
              <a:rPr sz="1000"/>
              <a:t/>
            </a:r>
            <a:br>
              <a:rPr sz="1000"/>
            </a:br>
            <a:r>
              <a:t>Контроль без микроменеджмента.</a:t>
            </a:r>
            <a:br/>
            <a:r>
              <a:rPr sz="1000"/>
              <a:t/>
            </a:r>
            <a:br>
              <a:rPr sz="1000"/>
            </a:br>
            <a:r>
              <a:t>Оперативное принятие решений.</a:t>
            </a:r>
            <a:br/>
            <a:r>
              <a:rPr sz="1000"/>
              <a:t/>
            </a:r>
            <a:br>
              <a:rPr sz="1000"/>
            </a:br>
            <a:r>
              <a:t>Удаленное управление. </a:t>
            </a:r>
            <a:br/>
            <a:r>
              <a:rPr sz="1000"/>
              <a:t/>
            </a:r>
            <a:br>
              <a:rPr sz="1000"/>
            </a:br>
            <a:r>
              <a:t>Самоорганизующиеся команды.</a:t>
            </a:r>
          </a:p>
        </p:txBody>
      </p:sp>
      <p:sp>
        <p:nvSpPr>
          <p:cNvPr id="321" name="Ускорение адаптации новых сотрудников  Обучение вместо хантинга  Найм больше не привязан к расположению офиса  Удаленный отдел контроля качества"/>
          <p:cNvSpPr txBox="1"/>
          <p:nvPr/>
        </p:nvSpPr>
        <p:spPr>
          <a:xfrm>
            <a:off x="155814" y="4999725"/>
            <a:ext cx="13032258" cy="282472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pPr>
              <a:defRPr sz="3400"/>
            </a:pPr>
            <a:r>
              <a:t>Ускорение адаптации новых сотрудников</a:t>
            </a:r>
            <a:br/>
            <a:r>
              <a:rPr sz="1000"/>
              <a:t/>
            </a:r>
            <a:br>
              <a:rPr sz="1000"/>
            </a:br>
            <a:r>
              <a:t>Обучение вместо хантинга</a:t>
            </a:r>
            <a:br/>
            <a:r>
              <a:rPr sz="1000"/>
              <a:t/>
            </a:r>
            <a:br>
              <a:rPr sz="1000"/>
            </a:br>
            <a:r>
              <a:t>Найм больше не привязан к расположению офиса</a:t>
            </a:r>
            <a:br/>
            <a:r>
              <a:rPr sz="1000"/>
              <a:t/>
            </a:r>
            <a:br>
              <a:rPr sz="1000"/>
            </a:br>
            <a:r>
              <a:t>Удаленный отдел контроля качества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0980" y="2889338"/>
            <a:ext cx="9555675" cy="4849763"/>
          </a:xfrm>
          <a:prstGeom prst="rect">
            <a:avLst/>
          </a:prstGeom>
          <a:ln w="3175">
            <a:miter lim="400000"/>
          </a:ln>
        </p:spPr>
      </p:pic>
      <p:pic>
        <p:nvPicPr>
          <p:cNvPr id="324" name="QR-twayli.ru.svg" descr="QR-twayli.ru.sv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6134" y="4179543"/>
            <a:ext cx="3487537" cy="3487538"/>
          </a:xfrm>
          <a:prstGeom prst="rect">
            <a:avLst/>
          </a:prstGeom>
          <a:ln w="3175">
            <a:miter lim="400000"/>
          </a:ln>
        </p:spPr>
      </p:pic>
      <p:sp>
        <p:nvSpPr>
          <p:cNvPr id="325" name="11 марта 2025 года"/>
          <p:cNvSpPr txBox="1"/>
          <p:nvPr/>
        </p:nvSpPr>
        <p:spPr>
          <a:xfrm>
            <a:off x="13287379" y="8037566"/>
            <a:ext cx="5815405" cy="5283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575" tIns="36575" rIns="36575" bIns="36575" anchor="b">
            <a:normAutofit/>
          </a:bodyPr>
          <a:lstStyle>
            <a:lvl1pPr algn="r" defTabSz="684859">
              <a:spcBef>
                <a:spcPts val="0"/>
              </a:spcBef>
              <a:defRPr sz="2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11 марта 2025 года</a:t>
            </a:r>
          </a:p>
        </p:txBody>
      </p:sp>
      <p:pic>
        <p:nvPicPr>
          <p:cNvPr id="326" name="вставленный-фильм.png" descr="вставленный-филь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1124" y="191310"/>
            <a:ext cx="13312229" cy="3832309"/>
          </a:xfrm>
          <a:prstGeom prst="rect">
            <a:avLst/>
          </a:prstGeom>
          <a:ln w="3175">
            <a:miter lim="400000"/>
          </a:ln>
        </p:spPr>
      </p:pic>
      <p:sp>
        <p:nvSpPr>
          <p:cNvPr id="327" name="Телеграм — @si_vnv"/>
          <p:cNvSpPr txBox="1"/>
          <p:nvPr/>
        </p:nvSpPr>
        <p:spPr>
          <a:xfrm>
            <a:off x="244338" y="5613973"/>
            <a:ext cx="5509667" cy="5511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>
              <a:defRPr sz="2800"/>
            </a:lvl1pPr>
          </a:lstStyle>
          <a:p>
            <a:r>
              <a:t>Телеграм — @si_vnv</a:t>
            </a:r>
          </a:p>
        </p:txBody>
      </p:sp>
      <p:sp>
        <p:nvSpPr>
          <p:cNvPr id="328" name="Телефон — +7 (920) 114-87-70"/>
          <p:cNvSpPr txBox="1"/>
          <p:nvPr/>
        </p:nvSpPr>
        <p:spPr>
          <a:xfrm>
            <a:off x="258911" y="6245600"/>
            <a:ext cx="5579914" cy="5511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>
            <a:lvl1pPr>
              <a:defRPr sz="2800"/>
            </a:lvl1pPr>
          </a:lstStyle>
          <a:p>
            <a:r>
              <a:t>Телефон — +7 (920) 114-87-70</a:t>
            </a:r>
          </a:p>
        </p:txBody>
      </p:sp>
      <p:sp>
        <p:nvSpPr>
          <p:cNvPr id="329" name="https://twayli.ru"/>
          <p:cNvSpPr txBox="1"/>
          <p:nvPr/>
        </p:nvSpPr>
        <p:spPr>
          <a:xfrm>
            <a:off x="1501435" y="7058412"/>
            <a:ext cx="2735251" cy="52247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0640" tIns="40640" rIns="40640" bIns="40640" anchor="ctr">
            <a:spAutoFit/>
          </a:bodyPr>
          <a:lstStyle>
            <a:lvl1pPr algn="ctr" defTabSz="684859">
              <a:spcBef>
                <a:spcPts val="0"/>
              </a:spcBef>
              <a:defRPr sz="2600" b="1" u="sng">
                <a:solidFill>
                  <a:schemeClr val="accent1">
                    <a:satOff val="5092"/>
                    <a:lumOff val="-28652"/>
                  </a:schemeClr>
                </a:solidFill>
                <a:latin typeface="Graphik"/>
                <a:ea typeface="Graphik"/>
                <a:cs typeface="Graphik"/>
                <a:sym typeface="Graphik"/>
                <a:hlinkClick r:id="rId5"/>
              </a:defRPr>
            </a:lvl1pPr>
          </a:lstStyle>
          <a:p>
            <a:pPr>
              <a:defRPr u="none"/>
            </a:pPr>
            <a:r>
              <a:rPr u="sng">
                <a:hlinkClick r:id="rId5"/>
              </a:rPr>
              <a:t>https://twayli.ru</a:t>
            </a:r>
          </a:p>
        </p:txBody>
      </p:sp>
      <p:pic>
        <p:nvPicPr>
          <p:cNvPr id="330" name="IMG_8511.jpeg" descr="IMG_851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4090" y="191310"/>
            <a:ext cx="5664735" cy="4248551"/>
          </a:xfrm>
          <a:prstGeom prst="rect">
            <a:avLst/>
          </a:prstGeom>
          <a:ln w="3175">
            <a:miter lim="400000"/>
          </a:ln>
        </p:spPr>
      </p:pic>
      <p:sp>
        <p:nvSpPr>
          <p:cNvPr id="331" name="Васильев Николай"/>
          <p:cNvSpPr txBox="1"/>
          <p:nvPr/>
        </p:nvSpPr>
        <p:spPr>
          <a:xfrm>
            <a:off x="270894" y="4433913"/>
            <a:ext cx="5471128" cy="6146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640" tIns="40640" rIns="40640" bIns="40640" anchor="ctr">
            <a:spAutoFit/>
          </a:bodyPr>
          <a:lstStyle/>
          <a:p>
            <a:r>
              <a:t>Васильев Николай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7_MinimalistDark">
  <a:themeElements>
    <a:clrScheme name="37_MinimalistDark">
      <a:dk1>
        <a:srgbClr val="4B6079"/>
      </a:dk1>
      <a:lt1>
        <a:srgbClr val="FFFFFF"/>
      </a:lt1>
      <a:dk2>
        <a:srgbClr val="6F6F6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7_Minimalist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7_Minimalist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0640" tIns="40640" rIns="40640" bIns="40640" numCol="1" spcCol="38100" rtlCol="0" anchor="ctr">
        <a:spAutoFit/>
      </a:bodyPr>
      <a:lstStyle>
        <a:defPPr marL="0" marR="0" indent="0" algn="ctr" defTabSz="68485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0640" tIns="40640" rIns="40640" bIns="40640" numCol="1" spcCol="38100" rtlCol="0" anchor="ctr">
        <a:spAutoFit/>
      </a:bodyPr>
      <a:lstStyle>
        <a:defPPr marL="0" marR="0" indent="0" algn="l" defTabSz="2022918" rtl="0" fontAlgn="auto" latinLnBrk="0" hangingPunct="0">
          <a:lnSpc>
            <a:spcPct val="100000"/>
          </a:lnSpc>
          <a:spcBef>
            <a:spcPts val="380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7_MinimalistDark">
  <a:themeElements>
    <a:clrScheme name="37_MinimalistDark">
      <a:dk1>
        <a:srgbClr val="000000"/>
      </a:dk1>
      <a:lt1>
        <a:srgbClr val="FFFFFF"/>
      </a:lt1>
      <a:dk2>
        <a:srgbClr val="6F6F6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7_Minimalist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7_Minimalist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0640" tIns="40640" rIns="40640" bIns="40640" numCol="1" spcCol="38100" rtlCol="0" anchor="ctr">
        <a:spAutoFit/>
      </a:bodyPr>
      <a:lstStyle>
        <a:defPPr marL="0" marR="0" indent="0" algn="ctr" defTabSz="68485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0640" tIns="40640" rIns="40640" bIns="40640" numCol="1" spcCol="38100" rtlCol="0" anchor="ctr">
        <a:spAutoFit/>
      </a:bodyPr>
      <a:lstStyle>
        <a:defPPr marL="0" marR="0" indent="0" algn="l" defTabSz="2022918" rtl="0" fontAlgn="auto" latinLnBrk="0" hangingPunct="0">
          <a:lnSpc>
            <a:spcPct val="100000"/>
          </a:lnSpc>
          <a:spcBef>
            <a:spcPts val="380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Произвольный</PresentationFormat>
  <Paragraphs>34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Graphik</vt:lpstr>
      <vt:lpstr>Graphik Light</vt:lpstr>
      <vt:lpstr>Graphik Medium</vt:lpstr>
      <vt:lpstr>Helvetica Neue</vt:lpstr>
      <vt:lpstr>Produkt Extralight</vt:lpstr>
      <vt:lpstr>Produkt Light</vt:lpstr>
      <vt:lpstr>Times Roman</vt:lpstr>
      <vt:lpstr>37_MinimalistDark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В. Романцова</dc:creator>
  <cp:lastModifiedBy>Мария В. Романцова</cp:lastModifiedBy>
  <cp:revision>1</cp:revision>
  <dcterms:modified xsi:type="dcterms:W3CDTF">2025-03-11T14:30:37Z</dcterms:modified>
</cp:coreProperties>
</file>